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j+OEtdGK9lt0LOzBIGWULHISO1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customschemas.google.com/relationships/presentationmetadata" Target="meta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5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A5A5A5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" name="Google Shape;16;p2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9" name="Google Shape;19;p2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" type="body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5"/>
          <p:cNvSpPr txBox="1"/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" type="body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7"/>
          <p:cNvSpPr txBox="1"/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b="0"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body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A5A5A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2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33" name="Google Shape;33;p2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" type="body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7" name="Google Shape;37;p28"/>
          <p:cNvSpPr txBox="1"/>
          <p:nvPr>
            <p:ph idx="2" type="body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8" name="Google Shape;38;p28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" type="body"/>
          </p:nvPr>
        </p:nvSpPr>
        <p:spPr>
          <a:xfrm>
            <a:off x="1261872" y="1717879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A5A5A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9"/>
          <p:cNvSpPr txBox="1"/>
          <p:nvPr>
            <p:ph idx="2" type="body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5" name="Google Shape;45;p29"/>
          <p:cNvSpPr txBox="1"/>
          <p:nvPr>
            <p:ph idx="3" type="body"/>
          </p:nvPr>
        </p:nvSpPr>
        <p:spPr>
          <a:xfrm>
            <a:off x="6126480" y="1717879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Schoolbook"/>
              <a:buNone/>
              <a:defRPr b="0" sz="20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4" type="body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7" name="Google Shape;47;p2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 txBox="1"/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Schoolbook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1" type="body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2" name="Google Shape;62;p32"/>
          <p:cNvSpPr txBox="1"/>
          <p:nvPr>
            <p:ph idx="2" type="body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3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/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3"/>
          <p:cNvSpPr/>
          <p:nvPr>
            <p:ph idx="2" type="pic"/>
          </p:nvPr>
        </p:nvSpPr>
        <p:spPr>
          <a:xfrm>
            <a:off x="0" y="0"/>
            <a:ext cx="11292840" cy="5128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9" name="Google Shape;69;p33"/>
          <p:cNvSpPr txBox="1"/>
          <p:nvPr>
            <p:ph idx="1" type="body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3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2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24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96969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27.png"/><Relationship Id="rId6" Type="http://schemas.openxmlformats.org/officeDocument/2006/relationships/image" Target="../media/image13.png"/><Relationship Id="rId7" Type="http://schemas.openxmlformats.org/officeDocument/2006/relationships/image" Target="../media/image24.png"/><Relationship Id="rId8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38.png"/><Relationship Id="rId7" Type="http://schemas.openxmlformats.org/officeDocument/2006/relationships/image" Target="../media/image19.png"/><Relationship Id="rId8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Relationship Id="rId6" Type="http://schemas.openxmlformats.org/officeDocument/2006/relationships/image" Target="../media/image22.png"/><Relationship Id="rId7" Type="http://schemas.openxmlformats.org/officeDocument/2006/relationships/image" Target="../media/image25.png"/><Relationship Id="rId8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Relationship Id="rId4" Type="http://schemas.openxmlformats.org/officeDocument/2006/relationships/image" Target="../media/image36.png"/><Relationship Id="rId5" Type="http://schemas.openxmlformats.org/officeDocument/2006/relationships/image" Target="../media/image33.png"/><Relationship Id="rId6" Type="http://schemas.openxmlformats.org/officeDocument/2006/relationships/image" Target="../media/image32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</a:pPr>
            <a:r>
              <a:rPr lang="sk-SK"/>
              <a:t>Nanoštrukturovanie diamantových vrstiev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sk-SK"/>
              <a:t>Mário Havel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6223247" y="390617"/>
            <a:ext cx="45719" cy="4571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3950">
            <a:solidFill>
              <a:srgbClr val="6B76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155" name="Google Shape;155;p10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descr="Fotka Slovenské Diamanty." id="156" name="Google Shape;1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75" y="348450"/>
            <a:ext cx="12192000" cy="6161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162" name="Google Shape;162;p11"/>
          <p:cNvSpPr txBox="1"/>
          <p:nvPr>
            <p:ph idx="1" type="body"/>
          </p:nvPr>
        </p:nvSpPr>
        <p:spPr>
          <a:xfrm>
            <a:off x="4428759" y="6031523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Zariadenie pre MWCVD</a:t>
            </a:r>
            <a:endParaRPr/>
          </a:p>
        </p:txBody>
      </p:sp>
      <p:pic>
        <p:nvPicPr>
          <p:cNvPr descr="https://scontent-vie1-1.xx.fbcdn.net/v/t34.0-12/19021664_673032412900403_705292808_n.jpg?oh=d14d6bee6e5c640bf4aa125ff5083b27&amp;oe=593C84F8" id="163" name="Google Shape;1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3096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-vie1-1.xx.fbcdn.net/v/t34.0-12/19021959_673032429567068_877522129_n.jpg?oh=ca1043362ccada529db9fde5dcf2d4d3&amp;oe=593C32EE" id="164" name="Google Shape;16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134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sk-SK"/>
              <a:t>Nanoštrukturovanie </a:t>
            </a:r>
            <a:endParaRPr/>
          </a:p>
        </p:txBody>
      </p:sp>
      <p:sp>
        <p:nvSpPr>
          <p:cNvPr id="170" name="Google Shape;170;p12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Štruktúry boli vytvorené pomocou za pomoci reaktívneho iónového leptania vo vodíkovej a kyslíkovej atmosfére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Pre dosiahnutie zmeny typu štruktúry sme menili výkon RF zdroja a typ atmosféry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Prvá séria vzoriek bola štrukturovaná pri výkone 100W a druhá pri výkone 200W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Teplota stolčeka na, ktorom boli počas procesu leptania položené substráty   bola 18°C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Substráty boli vystavené procesu leptania po dobu 30 minút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Menením prietoku plynu sa menilo formovanie veľkostí nanoštruktúr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176" name="Google Shape;176;p13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descr="https://scontent-vie1-1.xx.fbcdn.net/v/t34.0-12/18985359_672595272944117_459343670_n.jpg?oh=e9f815680930b7fb5e81ad242f16ab44&amp;oe=593A1193" id="177" name="Google Shape;1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6946" y="102854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sk-SK"/>
              <a:t>Výsledky a diskusia</a:t>
            </a:r>
            <a:endParaRPr/>
          </a:p>
        </p:txBody>
      </p:sp>
      <p:sp>
        <p:nvSpPr>
          <p:cNvPr id="183" name="Google Shape;183;p14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Povrchy nanoštrukturových vrstiev boli preskúmané pomocou sekundárnej elektrónovej mikroskopie SEM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 Proces leptania v kyslíkovej a vodíkovej plazme vytvoril na povrchu diamantov nano-stĺpce a nano-ihličky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Podľa typu plazmy sa menilo formovanie (tvar) týchto nano-stĺpcov a nano-ihličiek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výsledné nano-štruktúry sú iné pri kyslíku a iné pri vodíku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Zmenou výkonu sme dosiahli zmenu  v tvorbe nanoštruktúr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189" name="Google Shape;189;p15"/>
          <p:cNvSpPr txBox="1"/>
          <p:nvPr>
            <p:ph idx="1" type="body"/>
          </p:nvPr>
        </p:nvSpPr>
        <p:spPr>
          <a:xfrm>
            <a:off x="172047" y="1935125"/>
            <a:ext cx="859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Toto je JEOL, 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elektrónový mikroskop za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150 tisíc €, ktorý som 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rozladil vďaka 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vám, chlapcom z 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Pseudocastu &lt;3 </a:t>
            </a:r>
            <a:endParaRPr/>
          </a:p>
        </p:txBody>
      </p:sp>
      <p:pic>
        <p:nvPicPr>
          <p:cNvPr descr="https://scontent-vie1-1.xx.fbcdn.net/v/t34.0-12/19047767_672595259610785_669985319_n.jpg?oh=5451406c7308e467df20704ccb230b50&amp;oe=5939FE8E" id="190" name="Google Shape;19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1437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-vie1-1.xx.fbcdn.net/v/t34.0-12/19021440_672595276277450_485944262_n.jpg?oh=eec3748a56c333be6d00dbe09a842634&amp;oe=593B0771" id="191" name="Google Shape;19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7194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/>
          <p:nvPr>
            <p:ph type="title"/>
          </p:nvPr>
        </p:nvSpPr>
        <p:spPr>
          <a:xfrm>
            <a:off x="1358587" y="297842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pic>
        <p:nvPicPr>
          <p:cNvPr descr="https://scontent-vie1-1.xx.fbcdn.net/v/t34.0-12/18983101_672595289610782_1232966807_n.jpg?oh=5978b1d2edde3f0ca8aa70b93d94d185&amp;oe=593AE50B" id="197" name="Google Shape;1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60244">
            <a:off x="3389801" y="750108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6"/>
          <p:cNvSpPr txBox="1"/>
          <p:nvPr>
            <p:ph idx="1" type="body"/>
          </p:nvPr>
        </p:nvSpPr>
        <p:spPr>
          <a:xfrm>
            <a:off x="78997" y="2280675"/>
            <a:ext cx="859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Toto som si odfotil na mobil, aby bolo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vidno aj rozhranie pri ovládaní mikroskopu.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Na fotke vidíte dole tmavú vrstvu kremíka, 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na nej žiarivý biely kryštalický diamant a 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na jeho vrchu štruktúry o velkosti nm. 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Dole vidíte mierku 1um, približne šírka tej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vrstvy.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pic>
        <p:nvPicPr>
          <p:cNvPr id="204" name="Google Shape;2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75" y="1344638"/>
            <a:ext cx="4457701" cy="3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5644" y="1347122"/>
            <a:ext cx="4454594" cy="356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/>
          <p:nvPr/>
        </p:nvSpPr>
        <p:spPr>
          <a:xfrm>
            <a:off x="1197798" y="5303911"/>
            <a:ext cx="92524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SEM snímky povrchu vrstiev leptaných v H</a:t>
            </a:r>
            <a:r>
              <a:rPr baseline="-25000"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plazme pri výkone a) 100 W, b) 200 W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212" name="Google Shape;212;p18"/>
          <p:cNvSpPr/>
          <p:nvPr/>
        </p:nvSpPr>
        <p:spPr>
          <a:xfrm>
            <a:off x="2010507" y="5497342"/>
            <a:ext cx="79687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 snímky povrchu vrstiev leptaných pri výkone 100 W v a) H</a:t>
            </a:r>
            <a:r>
              <a:rPr baseline="-25000" lang="sk-SK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sk-SK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b) O</a:t>
            </a:r>
            <a:r>
              <a:rPr baseline="-25000" lang="sk-SK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sk-SK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plazme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13" name="Google Shape;213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068" y="2094245"/>
            <a:ext cx="3943454" cy="315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0261" y="2094245"/>
            <a:ext cx="3943454" cy="3163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220" name="Google Shape;220;p19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21" name="Google Shape;2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5371" y="1354922"/>
            <a:ext cx="2946818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9"/>
          <p:cNvSpPr txBox="1"/>
          <p:nvPr/>
        </p:nvSpPr>
        <p:spPr>
          <a:xfrm>
            <a:off x="4941123" y="1069170"/>
            <a:ext cx="2340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100W H2 30min 5sccm</a:t>
            </a:r>
            <a:endParaRPr/>
          </a:p>
        </p:txBody>
      </p:sp>
      <p:pic>
        <p:nvPicPr>
          <p:cNvPr id="223" name="Google Shape;22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5735" y="1354922"/>
            <a:ext cx="2928958" cy="234316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9"/>
          <p:cNvSpPr txBox="1"/>
          <p:nvPr/>
        </p:nvSpPr>
        <p:spPr>
          <a:xfrm>
            <a:off x="7727173" y="1069170"/>
            <a:ext cx="2457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100W H2 30min 10sccm</a:t>
            </a:r>
            <a:endParaRPr/>
          </a:p>
        </p:txBody>
      </p:sp>
      <p:pic>
        <p:nvPicPr>
          <p:cNvPr id="225" name="Google Shape;22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54943" y="4283880"/>
            <a:ext cx="2934869" cy="234789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9"/>
          <p:cNvSpPr txBox="1"/>
          <p:nvPr/>
        </p:nvSpPr>
        <p:spPr>
          <a:xfrm>
            <a:off x="1940695" y="3998128"/>
            <a:ext cx="2457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100W H2 30min 20sccm</a:t>
            </a:r>
            <a:endParaRPr/>
          </a:p>
        </p:txBody>
      </p:sp>
      <p:pic>
        <p:nvPicPr>
          <p:cNvPr id="227" name="Google Shape;227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55339" y="4283880"/>
            <a:ext cx="2952728" cy="236218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9"/>
          <p:cNvSpPr txBox="1"/>
          <p:nvPr/>
        </p:nvSpPr>
        <p:spPr>
          <a:xfrm>
            <a:off x="4869653" y="3998128"/>
            <a:ext cx="2457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100W H2 30min 40sccm</a:t>
            </a:r>
            <a:endParaRPr/>
          </a:p>
        </p:txBody>
      </p:sp>
      <p:pic>
        <p:nvPicPr>
          <p:cNvPr id="229" name="Google Shape;229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55735" y="4283880"/>
            <a:ext cx="2952728" cy="236218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9"/>
          <p:cNvSpPr txBox="1"/>
          <p:nvPr/>
        </p:nvSpPr>
        <p:spPr>
          <a:xfrm>
            <a:off x="7798611" y="3998128"/>
            <a:ext cx="2457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100W H2 30min 80sccm</a:t>
            </a:r>
            <a:endParaRPr/>
          </a:p>
        </p:txBody>
      </p:sp>
      <p:pic>
        <p:nvPicPr>
          <p:cNvPr id="231" name="Google Shape;231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83537" y="1354922"/>
            <a:ext cx="2946817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9"/>
          <p:cNvSpPr txBox="1"/>
          <p:nvPr/>
        </p:nvSpPr>
        <p:spPr>
          <a:xfrm>
            <a:off x="1940695" y="1069170"/>
            <a:ext cx="2340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100W H2 60min 1sccm</a:t>
            </a:r>
            <a:endParaRPr/>
          </a:p>
        </p:txBody>
      </p:sp>
      <p:sp>
        <p:nvSpPr>
          <p:cNvPr id="233" name="Google Shape;233;p19"/>
          <p:cNvSpPr txBox="1"/>
          <p:nvPr/>
        </p:nvSpPr>
        <p:spPr>
          <a:xfrm>
            <a:off x="5226843" y="211938"/>
            <a:ext cx="18261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H2 100 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sk-SK"/>
              <a:t>Diamant </a:t>
            </a:r>
            <a:endParaRPr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Vzácny počas celej histórie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Unikátne vlastnosti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Extrémna mechanická tvrdosť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Chemická inertnosť 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Vysoký elektrický odpor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Vysoká merná tepelná vodivosť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Snahy vyrobiť diamant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Alchýmia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Grafit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HPHT</a:t>
            </a:r>
            <a:endParaRPr/>
          </a:p>
          <a:p>
            <a:pPr indent="-81279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058" y="2267140"/>
            <a:ext cx="3371359" cy="2697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ka Slovenské Diamanty."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0216" y="1363633"/>
            <a:ext cx="6016868" cy="451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239" name="Google Shape;239;p20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40" name="Google Shape;24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1125" y="1354922"/>
            <a:ext cx="2928958" cy="234316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0"/>
          <p:cNvSpPr txBox="1"/>
          <p:nvPr/>
        </p:nvSpPr>
        <p:spPr>
          <a:xfrm>
            <a:off x="1916909" y="1057028"/>
            <a:ext cx="2340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200W H2 30min 1sccm</a:t>
            </a:r>
            <a:endParaRPr/>
          </a:p>
        </p:txBody>
      </p:sp>
      <p:pic>
        <p:nvPicPr>
          <p:cNvPr id="242" name="Google Shape;24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3661" y="1354922"/>
            <a:ext cx="2946818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0"/>
          <p:cNvSpPr txBox="1"/>
          <p:nvPr/>
        </p:nvSpPr>
        <p:spPr>
          <a:xfrm>
            <a:off x="4917273" y="1069170"/>
            <a:ext cx="2340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200W H2 30min 5sccm</a:t>
            </a:r>
            <a:endParaRPr/>
          </a:p>
        </p:txBody>
      </p:sp>
      <p:pic>
        <p:nvPicPr>
          <p:cNvPr id="244" name="Google Shape;24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1917" y="1354922"/>
            <a:ext cx="2928958" cy="234316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0"/>
          <p:cNvSpPr txBox="1"/>
          <p:nvPr/>
        </p:nvSpPr>
        <p:spPr>
          <a:xfrm>
            <a:off x="7774793" y="1069170"/>
            <a:ext cx="2457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200W H2 30min 10sccm</a:t>
            </a:r>
            <a:endParaRPr/>
          </a:p>
        </p:txBody>
      </p:sp>
      <p:pic>
        <p:nvPicPr>
          <p:cNvPr id="246" name="Google Shape;24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1125" y="4212442"/>
            <a:ext cx="2952728" cy="236218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0"/>
          <p:cNvSpPr txBox="1"/>
          <p:nvPr/>
        </p:nvSpPr>
        <p:spPr>
          <a:xfrm>
            <a:off x="1916877" y="3926690"/>
            <a:ext cx="2457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200W H2 30min 20sccm</a:t>
            </a:r>
            <a:endParaRPr/>
          </a:p>
        </p:txBody>
      </p:sp>
      <p:pic>
        <p:nvPicPr>
          <p:cNvPr id="248" name="Google Shape;248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31917" y="4226729"/>
            <a:ext cx="2928958" cy="234316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0"/>
          <p:cNvSpPr txBox="1"/>
          <p:nvPr/>
        </p:nvSpPr>
        <p:spPr>
          <a:xfrm>
            <a:off x="7846231" y="3926690"/>
            <a:ext cx="2457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200W H2 30min 80sccm</a:t>
            </a:r>
            <a:endParaRPr/>
          </a:p>
        </p:txBody>
      </p:sp>
      <p:sp>
        <p:nvSpPr>
          <p:cNvPr id="250" name="Google Shape;250;p20"/>
          <p:cNvSpPr txBox="1"/>
          <p:nvPr/>
        </p:nvSpPr>
        <p:spPr>
          <a:xfrm>
            <a:off x="5203025" y="283376"/>
            <a:ext cx="18261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H2 200 W</a:t>
            </a:r>
            <a:endParaRPr/>
          </a:p>
        </p:txBody>
      </p:sp>
      <p:pic>
        <p:nvPicPr>
          <p:cNvPr id="251" name="Google Shape;251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31521" y="4212442"/>
            <a:ext cx="2928958" cy="234316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0"/>
          <p:cNvSpPr txBox="1"/>
          <p:nvPr/>
        </p:nvSpPr>
        <p:spPr>
          <a:xfrm>
            <a:off x="4727470" y="3926690"/>
            <a:ext cx="27574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200W H2 30min 40sccm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258" name="Google Shape;258;p2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59" name="Google Shape;2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2942" y="1304915"/>
            <a:ext cx="2857521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1"/>
          <p:cNvSpPr txBox="1"/>
          <p:nvPr/>
        </p:nvSpPr>
        <p:spPr>
          <a:xfrm>
            <a:off x="4988727" y="1007021"/>
            <a:ext cx="23487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100W O2 30min 5sccm</a:t>
            </a:r>
            <a:endParaRPr/>
          </a:p>
        </p:txBody>
      </p:sp>
      <p:pic>
        <p:nvPicPr>
          <p:cNvPr id="261" name="Google Shape;26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3340" y="1304915"/>
            <a:ext cx="2857519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 txBox="1"/>
          <p:nvPr/>
        </p:nvSpPr>
        <p:spPr>
          <a:xfrm>
            <a:off x="7952243" y="1019163"/>
            <a:ext cx="24657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100W O2 30min 10sccm</a:t>
            </a:r>
            <a:endParaRPr/>
          </a:p>
        </p:txBody>
      </p:sp>
      <p:pic>
        <p:nvPicPr>
          <p:cNvPr id="263" name="Google Shape;26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03338" y="4376749"/>
            <a:ext cx="2857520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1"/>
          <p:cNvSpPr txBox="1"/>
          <p:nvPr/>
        </p:nvSpPr>
        <p:spPr>
          <a:xfrm>
            <a:off x="7917652" y="4090997"/>
            <a:ext cx="24657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100W O2 30min 80sccm</a:t>
            </a:r>
            <a:endParaRPr/>
          </a:p>
        </p:txBody>
      </p:sp>
      <p:pic>
        <p:nvPicPr>
          <p:cNvPr id="265" name="Google Shape;26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1140" y="1304915"/>
            <a:ext cx="2857520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1"/>
          <p:cNvSpPr txBox="1"/>
          <p:nvPr/>
        </p:nvSpPr>
        <p:spPr>
          <a:xfrm>
            <a:off x="2059372" y="947725"/>
            <a:ext cx="23487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100W O2 30min 1sccm</a:t>
            </a:r>
            <a:endParaRPr/>
          </a:p>
        </p:txBody>
      </p:sp>
      <p:pic>
        <p:nvPicPr>
          <p:cNvPr id="267" name="Google Shape;267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31140" y="4448187"/>
            <a:ext cx="2809852" cy="224788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1"/>
          <p:cNvSpPr txBox="1"/>
          <p:nvPr/>
        </p:nvSpPr>
        <p:spPr>
          <a:xfrm>
            <a:off x="1702578" y="4007417"/>
            <a:ext cx="24657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100W O2 30min 20sccm</a:t>
            </a:r>
            <a:endParaRPr/>
          </a:p>
        </p:txBody>
      </p:sp>
      <p:pic>
        <p:nvPicPr>
          <p:cNvPr id="269" name="Google Shape;269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4702943" y="4433898"/>
            <a:ext cx="2786082" cy="222886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1"/>
          <p:cNvSpPr txBox="1"/>
          <p:nvPr/>
        </p:nvSpPr>
        <p:spPr>
          <a:xfrm>
            <a:off x="4845818" y="4078855"/>
            <a:ext cx="24657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100W O2 30min 40sccm</a:t>
            </a:r>
            <a:endParaRPr/>
          </a:p>
        </p:txBody>
      </p:sp>
      <p:sp>
        <p:nvSpPr>
          <p:cNvPr id="271" name="Google Shape;271;p21"/>
          <p:cNvSpPr txBox="1"/>
          <p:nvPr/>
        </p:nvSpPr>
        <p:spPr>
          <a:xfrm>
            <a:off x="5345884" y="161931"/>
            <a:ext cx="18261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O2 100 W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277" name="Google Shape;277;p22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78" name="Google Shape;27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196" y="4393400"/>
            <a:ext cx="2946816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2"/>
          <p:cNvSpPr txBox="1"/>
          <p:nvPr/>
        </p:nvSpPr>
        <p:spPr>
          <a:xfrm>
            <a:off x="1968412" y="4095506"/>
            <a:ext cx="2457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200W O2 30min 20sccm</a:t>
            </a:r>
            <a:endParaRPr/>
          </a:p>
        </p:txBody>
      </p:sp>
      <p:pic>
        <p:nvPicPr>
          <p:cNvPr id="280" name="Google Shape;28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0086" y="1323737"/>
            <a:ext cx="2928926" cy="234314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2"/>
          <p:cNvSpPr txBox="1"/>
          <p:nvPr/>
        </p:nvSpPr>
        <p:spPr>
          <a:xfrm>
            <a:off x="1925806" y="1023672"/>
            <a:ext cx="25234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200W O2 30min 1.8sccm</a:t>
            </a:r>
            <a:endParaRPr/>
          </a:p>
        </p:txBody>
      </p:sp>
      <p:pic>
        <p:nvPicPr>
          <p:cNvPr id="282" name="Google Shape;28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7076" y="4388672"/>
            <a:ext cx="2952728" cy="236218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2"/>
          <p:cNvSpPr txBox="1"/>
          <p:nvPr/>
        </p:nvSpPr>
        <p:spPr>
          <a:xfrm>
            <a:off x="7855160" y="4095506"/>
            <a:ext cx="2457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200W O2 30min 80sccm</a:t>
            </a:r>
            <a:endParaRPr/>
          </a:p>
        </p:txBody>
      </p:sp>
      <p:pic>
        <p:nvPicPr>
          <p:cNvPr id="284" name="Google Shape;28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40846" y="1321566"/>
            <a:ext cx="2928958" cy="234316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2"/>
          <p:cNvSpPr txBox="1"/>
          <p:nvPr/>
        </p:nvSpPr>
        <p:spPr>
          <a:xfrm>
            <a:off x="7926598" y="1023672"/>
            <a:ext cx="24657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200W O2 20min 10sccm</a:t>
            </a:r>
            <a:endParaRPr/>
          </a:p>
        </p:txBody>
      </p:sp>
      <p:pic>
        <p:nvPicPr>
          <p:cNvPr id="286" name="Google Shape;286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22589" y="4393401"/>
            <a:ext cx="2946819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2"/>
          <p:cNvSpPr txBox="1"/>
          <p:nvPr/>
        </p:nvSpPr>
        <p:spPr>
          <a:xfrm>
            <a:off x="4889354" y="4095506"/>
            <a:ext cx="24657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200W O2 20min 40sccm</a:t>
            </a:r>
            <a:endParaRPr/>
          </a:p>
        </p:txBody>
      </p:sp>
      <p:sp>
        <p:nvSpPr>
          <p:cNvPr id="288" name="Google Shape;288;p22"/>
          <p:cNvSpPr txBox="1"/>
          <p:nvPr/>
        </p:nvSpPr>
        <p:spPr>
          <a:xfrm>
            <a:off x="5283392" y="107144"/>
            <a:ext cx="184217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O2 200 W</a:t>
            </a:r>
            <a:endParaRPr/>
          </a:p>
        </p:txBody>
      </p:sp>
      <p:pic>
        <p:nvPicPr>
          <p:cNvPr id="289" name="Google Shape;289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40450" y="1321566"/>
            <a:ext cx="2928958" cy="234316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2"/>
          <p:cNvSpPr txBox="1"/>
          <p:nvPr/>
        </p:nvSpPr>
        <p:spPr>
          <a:xfrm>
            <a:off x="4926202" y="1035814"/>
            <a:ext cx="23487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200W O2 30min 5sccm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sk-SK"/>
              <a:t>Záver</a:t>
            </a:r>
            <a:endParaRPr/>
          </a:p>
        </p:txBody>
      </p:sp>
      <p:sp>
        <p:nvSpPr>
          <p:cNvPr id="296" name="Google Shape;296;p23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Leptanie diamantových vrstiev vo vodíkovej aj kyslíkovej plazme vedie k výraznej zmene morfológie a nárastu pomeru povrchu k objemu vrstvy čo má pozitívny vplyv na senzorické vlastnosti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Podľa nastavených parametrov je možné využiť rôzne vlastnosti nanoštruktúr pre rôzne účely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Substráty s väčšou plochou vďaka nanoštruktúram sú schopné detekovať aj stopové množstvá prvkov v roztoku </a:t>
            </a:r>
            <a:endParaRPr/>
          </a:p>
          <a:p>
            <a:pPr indent="0" lvl="1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sk-SK"/>
              <a:t>Depozícia z chemickej fázy (CVD)</a:t>
            </a:r>
            <a:endParaRPr/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1261872" y="1837592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Technologický proces pre výrobu tenkých vrstiev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Využíva chemický proces 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Reakciu látok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Rozklad jednej látky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Vysoká teplota, nízky tlak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Využitie na výrobu diamantu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60.-80. roky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Rozkladné reakcie uhľovodíkov (CH4, C2H2)                                                           v prítomnosti vodíka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Veľmi zložité reakcie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sk-SK"/>
              <a:t>Štiepenie uhľovodíkov a vodíka na atómy prípadne                                                                           voľné radikály</a:t>
            </a:r>
            <a:endParaRPr/>
          </a:p>
          <a:p>
            <a:pPr indent="-81279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81279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descr="cvd1"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2007" y="2954215"/>
            <a:ext cx="4112336" cy="255810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>
            <a:off x="6771034" y="5512322"/>
            <a:ext cx="33393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Usadzujúce sa častice reakcie</a:t>
            </a: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sk-SK"/>
              <a:t>HFCVD</a:t>
            </a:r>
            <a:endParaRPr/>
          </a:p>
        </p:txBody>
      </p:sp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Depozícia aktivovaná horúcimi vláknami 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Plyny pretekajú rýchlo (stovky sccm)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Tlak v komore 20-30 torr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Substrát sa nachádza niekoľko milimetrov 	                                        pod vláknami zahriatymi na 2200° C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Udržiavaný pri teplote 700° až 900°C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Materiál vlákien (volfrám, tantal)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Môžu reagovať, zachytávať uhlík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sk-SK"/>
              <a:t>Mení sa rezistivita, mechanické vlasnosti</a:t>
            </a:r>
            <a:endParaRPr/>
          </a:p>
          <a:p>
            <a:pPr indent="-81279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1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3507" y="2106367"/>
            <a:ext cx="3133725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/>
          <p:nvPr/>
        </p:nvSpPr>
        <p:spPr>
          <a:xfrm>
            <a:off x="6534119" y="5692136"/>
            <a:ext cx="35125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Zjednodušená schéma reaktora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pic>
        <p:nvPicPr>
          <p:cNvPr id="121" name="Google Shape;121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3742" y="677007"/>
            <a:ext cx="7054339" cy="5644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127" name="Google Shape;127;p6"/>
          <p:cNvSpPr txBox="1"/>
          <p:nvPr>
            <p:ph idx="1" type="body"/>
          </p:nvPr>
        </p:nvSpPr>
        <p:spPr>
          <a:xfrm>
            <a:off x="1520366" y="6187829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Záber z mikroskopu JEOL funkcie SEM</a:t>
            </a:r>
            <a:endParaRPr/>
          </a:p>
        </p:txBody>
      </p:sp>
      <p:pic>
        <p:nvPicPr>
          <p:cNvPr descr="Fotka Slovenské Diamanty."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7108" y="164637"/>
            <a:ext cx="8638618" cy="5822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134" name="Google Shape;134;p7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Výhody: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Relatívne lacné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Ľahké na obsluhu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Pomerne rýchly rast vrstvy (1-10um/h)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440"/>
              <a:buChar char="•"/>
            </a:pPr>
            <a:r>
              <a:rPr lang="sk-SK"/>
              <a:t>Nevýhody: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Vlákna sú citlivé na opotrebenie, koróziu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sk-SK"/>
              <a:t>Priemerne vydržia asi 30 hodín rastu (podľa prietoku metánu)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sk-SK"/>
              <a:t>Obmedzenia možností využitia plynov 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sk-SK"/>
              <a:t>Znečistenie diamantovej vrstvy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sk-SK"/>
              <a:t>Horšie vlastnosti pre využitie v elekronike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k-SK"/>
              <a:t>TOTO JE TEN ZVON ZBLÍZKA, KEĎ SA POSTUPNE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k-SK"/>
              <a:t>ŽHAVIA VLÁKNA</a:t>
            </a:r>
            <a:endParaRPr/>
          </a:p>
        </p:txBody>
      </p:sp>
      <p:pic>
        <p:nvPicPr>
          <p:cNvPr descr="https://scontent-vie1-1.xx.fbcdn.net/v/t34.0-12/18985515_672586949611616_1491242473_n.jpg?oh=3b7cc98d8a96f5beb7ee53d851e84d6a&amp;oe=5939E955" id="135" name="Google Shape;135;p7"/>
          <p:cNvPicPr preferRelativeResize="0"/>
          <p:nvPr/>
        </p:nvPicPr>
        <p:blipFill rotWithShape="1">
          <a:blip r:embed="rId3">
            <a:alphaModFix/>
          </a:blip>
          <a:srcRect b="20243" l="-455" r="455" t="1115"/>
          <a:stretch/>
        </p:blipFill>
        <p:spPr>
          <a:xfrm>
            <a:off x="7288120" y="1162917"/>
            <a:ext cx="3666392" cy="5125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141" name="Google Shape;141;p8"/>
          <p:cNvSpPr txBox="1"/>
          <p:nvPr>
            <p:ph idx="1" type="body"/>
          </p:nvPr>
        </p:nvSpPr>
        <p:spPr>
          <a:xfrm>
            <a:off x="995547" y="5863700"/>
            <a:ext cx="859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Počítač s Win95, kde vidíke ako (manuálne) postupne pridávate prúd a tým zvyšujete teplotu. </a:t>
            </a:r>
            <a:endParaRPr/>
          </a:p>
        </p:txBody>
      </p:sp>
      <p:pic>
        <p:nvPicPr>
          <p:cNvPr descr="https://scontent-vie1-1.xx.fbcdn.net/v/t34.0-12/19021840_672595286277449_1062575425_n.jpg?oh=82dc910cd385c3d95e1d2987b493f12f&amp;oe=593A3692" id="142" name="Google Shape;14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0800" y="2180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148" name="Google Shape;148;p9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Tu sú naplno rozhžavené vlákna, 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tečie do 100A 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Pre predstavu, ak nepoznáte tie jednotky - 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10mA cítite nepríjemne, 30mA silno brní, neviete </a:t>
            </a:r>
            <a:endParaRPr/>
          </a:p>
          <a:p>
            <a:pPr indent="0" lvl="0" marL="9144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sa pustiť, 50mA kŕč a možná zástava srdca..</a:t>
            </a:r>
            <a:endParaRPr/>
          </a:p>
          <a:p>
            <a:pPr indent="0" lvl="0" marL="9144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0,5 A je jasná smrť, vysoký prúd. Poistky v dome</a:t>
            </a:r>
            <a:endParaRPr/>
          </a:p>
          <a:p>
            <a:pPr indent="0" lvl="0" marL="9144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sú na zásuvkový obvod 16A.. Takže toto je riadne</a:t>
            </a:r>
            <a:endParaRPr/>
          </a:p>
          <a:p>
            <a:pPr indent="0" lvl="0" marL="9144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sk-SK"/>
              <a:t>vysoké číslo. </a:t>
            </a:r>
            <a:endParaRPr/>
          </a:p>
        </p:txBody>
      </p:sp>
      <p:pic>
        <p:nvPicPr>
          <p:cNvPr descr="https://scontent-vie1-1.xx.fbcdn.net/v/t34.0-12/18982954_672586942944950_240099577_n.jpg?oh=41aff7b40f670415032dac5a1ccca38d&amp;oe=593A09EC" id="149" name="Google Shape;1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1883" y="268673"/>
            <a:ext cx="3442188" cy="6119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2017-06-07T13:52:49Z</dcterms:created>
  <dc:creator>Mário Havel</dc:creator>
</cp:coreProperties>
</file>